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2" r:id="rId3"/>
    <p:sldId id="261" r:id="rId4"/>
    <p:sldId id="258" r:id="rId5"/>
    <p:sldId id="267" r:id="rId6"/>
    <p:sldId id="268" r:id="rId7"/>
    <p:sldId id="259" r:id="rId8"/>
    <p:sldId id="260" r:id="rId9"/>
    <p:sldId id="269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100BB-B430-4066-A21D-83F703E55782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EC18A0C0-CDD1-40A2-9A02-AC1825072FBD}" type="pres">
      <dgm:prSet presAssocID="{45E100BB-B430-4066-A21D-83F703E55782}" presName="Name0" presStyleCnt="0">
        <dgm:presLayoutVars>
          <dgm:dir/>
          <dgm:resizeHandles val="exact"/>
        </dgm:presLayoutVars>
      </dgm:prSet>
      <dgm:spPr/>
    </dgm:pt>
  </dgm:ptLst>
  <dgm:cxnLst>
    <dgm:cxn modelId="{B2922880-8BBE-468A-825F-895E9DE9E65B}" type="presOf" srcId="{45E100BB-B430-4066-A21D-83F703E55782}" destId="{EC18A0C0-CDD1-40A2-9A02-AC1825072FBD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42770-991D-4678-A07B-1EF332A50163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5B6D28CB-D0E1-4FF7-9F02-FDF25DD7F024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Algerian" pitchFamily="82" charset="0"/>
            </a:rPr>
            <a:t>Collect</a:t>
          </a:r>
          <a:endParaRPr lang="en-US" sz="1600" dirty="0">
            <a:solidFill>
              <a:schemeClr val="bg1"/>
            </a:solidFill>
            <a:latin typeface="Algerian" pitchFamily="82" charset="0"/>
          </a:endParaRPr>
        </a:p>
      </dgm:t>
    </dgm:pt>
    <dgm:pt modelId="{17ABA78D-B311-4F7F-BE5F-27736884D929}" type="parTrans" cxnId="{6FB3DC42-4155-4AED-90C3-EFB6164C237F}">
      <dgm:prSet/>
      <dgm:spPr/>
      <dgm:t>
        <a:bodyPr/>
        <a:lstStyle/>
        <a:p>
          <a:endParaRPr lang="en-US"/>
        </a:p>
      </dgm:t>
    </dgm:pt>
    <dgm:pt modelId="{678B0CCD-7F79-445C-91DA-F042F2C39E4F}" type="sibTrans" cxnId="{6FB3DC42-4155-4AED-90C3-EFB6164C237F}">
      <dgm:prSet/>
      <dgm:spPr/>
      <dgm:t>
        <a:bodyPr/>
        <a:lstStyle/>
        <a:p>
          <a:endParaRPr lang="en-US"/>
        </a:p>
      </dgm:t>
    </dgm:pt>
    <dgm:pt modelId="{DA9B9AE1-8486-4379-AC9F-AEE32E940A4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Algerian" pitchFamily="82" charset="0"/>
            </a:rPr>
            <a:t>Analyze</a:t>
          </a:r>
          <a:endParaRPr lang="en-US" dirty="0">
            <a:solidFill>
              <a:schemeClr val="bg1"/>
            </a:solidFill>
            <a:latin typeface="Algerian" pitchFamily="82" charset="0"/>
          </a:endParaRPr>
        </a:p>
      </dgm:t>
    </dgm:pt>
    <dgm:pt modelId="{8BC84DF2-A3D1-4DB1-8B91-3CD85879BA3B}" type="parTrans" cxnId="{6E526822-1F42-4E39-93BD-CA03AC830F62}">
      <dgm:prSet/>
      <dgm:spPr/>
      <dgm:t>
        <a:bodyPr/>
        <a:lstStyle/>
        <a:p>
          <a:endParaRPr lang="en-US"/>
        </a:p>
      </dgm:t>
    </dgm:pt>
    <dgm:pt modelId="{F4F8A514-BE30-49F0-A201-6D327307E58F}" type="sibTrans" cxnId="{6E526822-1F42-4E39-93BD-CA03AC830F62}">
      <dgm:prSet/>
      <dgm:spPr/>
      <dgm:t>
        <a:bodyPr/>
        <a:lstStyle/>
        <a:p>
          <a:endParaRPr lang="en-US"/>
        </a:p>
      </dgm:t>
    </dgm:pt>
    <dgm:pt modelId="{3397D9AA-1A0A-4345-A54F-D549CD242AD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Algerian" pitchFamily="82" charset="0"/>
            </a:rPr>
            <a:t>Act</a:t>
          </a:r>
          <a:endParaRPr lang="en-US" dirty="0">
            <a:solidFill>
              <a:schemeClr val="bg1"/>
            </a:solidFill>
            <a:latin typeface="Algerian" pitchFamily="82" charset="0"/>
          </a:endParaRPr>
        </a:p>
      </dgm:t>
    </dgm:pt>
    <dgm:pt modelId="{98298451-3782-4CD8-884E-069DF29129A1}" type="parTrans" cxnId="{72DFAFA9-CD85-41F7-9DD6-1B8888255C0D}">
      <dgm:prSet/>
      <dgm:spPr/>
      <dgm:t>
        <a:bodyPr/>
        <a:lstStyle/>
        <a:p>
          <a:endParaRPr lang="en-US"/>
        </a:p>
      </dgm:t>
    </dgm:pt>
    <dgm:pt modelId="{5D3E5E19-EBC7-4D9C-803A-AC1DA9834935}" type="sibTrans" cxnId="{72DFAFA9-CD85-41F7-9DD6-1B8888255C0D}">
      <dgm:prSet/>
      <dgm:spPr/>
      <dgm:t>
        <a:bodyPr/>
        <a:lstStyle/>
        <a:p>
          <a:endParaRPr lang="en-US"/>
        </a:p>
      </dgm:t>
    </dgm:pt>
    <dgm:pt modelId="{753F2080-F7C7-494F-9464-6F853F07C74F}">
      <dgm:prSet phldrT="[Text]" custT="1"/>
      <dgm:spPr/>
      <dgm:t>
        <a:bodyPr/>
        <a:lstStyle/>
        <a:p>
          <a:r>
            <a:rPr lang="en-US" sz="1050" dirty="0" smtClean="0">
              <a:solidFill>
                <a:schemeClr val="bg1"/>
              </a:solidFill>
              <a:latin typeface="Algerian" pitchFamily="82" charset="0"/>
            </a:rPr>
            <a:t>Communicate</a:t>
          </a:r>
          <a:endParaRPr lang="en-US" sz="1050" dirty="0">
            <a:solidFill>
              <a:schemeClr val="bg1"/>
            </a:solidFill>
            <a:latin typeface="Algerian" pitchFamily="82" charset="0"/>
          </a:endParaRPr>
        </a:p>
      </dgm:t>
    </dgm:pt>
    <dgm:pt modelId="{0AC5D0FA-C2EC-4682-A06E-26AFD7446140}" type="parTrans" cxnId="{815EE085-4BC5-4F1E-9226-70A231478936}">
      <dgm:prSet/>
      <dgm:spPr/>
      <dgm:t>
        <a:bodyPr/>
        <a:lstStyle/>
        <a:p>
          <a:endParaRPr lang="en-US"/>
        </a:p>
      </dgm:t>
    </dgm:pt>
    <dgm:pt modelId="{737A7E45-79DD-4D98-A76D-C126745CF525}" type="sibTrans" cxnId="{815EE085-4BC5-4F1E-9226-70A231478936}">
      <dgm:prSet/>
      <dgm:spPr/>
      <dgm:t>
        <a:bodyPr/>
        <a:lstStyle/>
        <a:p>
          <a:endParaRPr lang="en-US"/>
        </a:p>
      </dgm:t>
    </dgm:pt>
    <dgm:pt modelId="{11218881-539A-4F13-A050-108B67C3E2CB}" type="pres">
      <dgm:prSet presAssocID="{49542770-991D-4678-A07B-1EF332A50163}" presName="Name0" presStyleCnt="0">
        <dgm:presLayoutVars>
          <dgm:dir/>
          <dgm:animLvl val="lvl"/>
          <dgm:resizeHandles val="exact"/>
        </dgm:presLayoutVars>
      </dgm:prSet>
      <dgm:spPr/>
    </dgm:pt>
    <dgm:pt modelId="{615D7DCA-FA9C-4619-9F58-6338E2D7E5C4}" type="pres">
      <dgm:prSet presAssocID="{5B6D28CB-D0E1-4FF7-9F02-FDF25DD7F024}" presName="parTxOnly" presStyleLbl="node1" presStyleIdx="0" presStyleCnt="4" custLinFactX="-15819" custLinFactNeighborX="-100000" custLinFactNeighborY="37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C9951-4D93-44C7-BBD5-71743A4B66B7}" type="pres">
      <dgm:prSet presAssocID="{678B0CCD-7F79-445C-91DA-F042F2C39E4F}" presName="parTxOnlySpace" presStyleCnt="0"/>
      <dgm:spPr/>
    </dgm:pt>
    <dgm:pt modelId="{4465050F-A231-4D0E-8FDC-D20241C07A64}" type="pres">
      <dgm:prSet presAssocID="{753F2080-F7C7-494F-9464-6F853F07C74F}" presName="parTxOnly" presStyleLbl="node1" presStyleIdx="1" presStyleCnt="4" custScaleX="1119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0007F-D5EF-4A6F-B65B-7234D8082E44}" type="pres">
      <dgm:prSet presAssocID="{737A7E45-79DD-4D98-A76D-C126745CF525}" presName="parTxOnlySpace" presStyleCnt="0"/>
      <dgm:spPr/>
    </dgm:pt>
    <dgm:pt modelId="{28A8386B-B348-43CA-8C30-EFB62B0B69AA}" type="pres">
      <dgm:prSet presAssocID="{DA9B9AE1-8486-4379-AC9F-AEE32E940A4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A62177-077E-4452-A107-B8DD40E7C86F}" type="pres">
      <dgm:prSet presAssocID="{F4F8A514-BE30-49F0-A201-6D327307E58F}" presName="parTxOnlySpace" presStyleCnt="0"/>
      <dgm:spPr/>
    </dgm:pt>
    <dgm:pt modelId="{78DA45C5-39BB-4AAF-93F5-A177FDD0633E}" type="pres">
      <dgm:prSet presAssocID="{3397D9AA-1A0A-4345-A54F-D549CD242AD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B3DC42-4155-4AED-90C3-EFB6164C237F}" srcId="{49542770-991D-4678-A07B-1EF332A50163}" destId="{5B6D28CB-D0E1-4FF7-9F02-FDF25DD7F024}" srcOrd="0" destOrd="0" parTransId="{17ABA78D-B311-4F7F-BE5F-27736884D929}" sibTransId="{678B0CCD-7F79-445C-91DA-F042F2C39E4F}"/>
    <dgm:cxn modelId="{59FA4507-6C55-4A41-948E-540B10C0237A}" type="presOf" srcId="{5B6D28CB-D0E1-4FF7-9F02-FDF25DD7F024}" destId="{615D7DCA-FA9C-4619-9F58-6338E2D7E5C4}" srcOrd="0" destOrd="0" presId="urn:microsoft.com/office/officeart/2005/8/layout/chevron1"/>
    <dgm:cxn modelId="{173327EC-B850-4707-B357-BADE9D924727}" type="presOf" srcId="{3397D9AA-1A0A-4345-A54F-D549CD242ADA}" destId="{78DA45C5-39BB-4AAF-93F5-A177FDD0633E}" srcOrd="0" destOrd="0" presId="urn:microsoft.com/office/officeart/2005/8/layout/chevron1"/>
    <dgm:cxn modelId="{72DFAFA9-CD85-41F7-9DD6-1B8888255C0D}" srcId="{49542770-991D-4678-A07B-1EF332A50163}" destId="{3397D9AA-1A0A-4345-A54F-D549CD242ADA}" srcOrd="3" destOrd="0" parTransId="{98298451-3782-4CD8-884E-069DF29129A1}" sibTransId="{5D3E5E19-EBC7-4D9C-803A-AC1DA9834935}"/>
    <dgm:cxn modelId="{6E526822-1F42-4E39-93BD-CA03AC830F62}" srcId="{49542770-991D-4678-A07B-1EF332A50163}" destId="{DA9B9AE1-8486-4379-AC9F-AEE32E940A49}" srcOrd="2" destOrd="0" parTransId="{8BC84DF2-A3D1-4DB1-8B91-3CD85879BA3B}" sibTransId="{F4F8A514-BE30-49F0-A201-6D327307E58F}"/>
    <dgm:cxn modelId="{481465D5-550E-456C-BD3C-45695F361960}" type="presOf" srcId="{DA9B9AE1-8486-4379-AC9F-AEE32E940A49}" destId="{28A8386B-B348-43CA-8C30-EFB62B0B69AA}" srcOrd="0" destOrd="0" presId="urn:microsoft.com/office/officeart/2005/8/layout/chevron1"/>
    <dgm:cxn modelId="{89B51141-6A7B-4D8B-9274-8330EB39F09C}" type="presOf" srcId="{49542770-991D-4678-A07B-1EF332A50163}" destId="{11218881-539A-4F13-A050-108B67C3E2CB}" srcOrd="0" destOrd="0" presId="urn:microsoft.com/office/officeart/2005/8/layout/chevron1"/>
    <dgm:cxn modelId="{AC7A5F47-0DF4-42B5-A7FE-C2CEBC0A4BDD}" type="presOf" srcId="{753F2080-F7C7-494F-9464-6F853F07C74F}" destId="{4465050F-A231-4D0E-8FDC-D20241C07A64}" srcOrd="0" destOrd="0" presId="urn:microsoft.com/office/officeart/2005/8/layout/chevron1"/>
    <dgm:cxn modelId="{815EE085-4BC5-4F1E-9226-70A231478936}" srcId="{49542770-991D-4678-A07B-1EF332A50163}" destId="{753F2080-F7C7-494F-9464-6F853F07C74F}" srcOrd="1" destOrd="0" parTransId="{0AC5D0FA-C2EC-4682-A06E-26AFD7446140}" sibTransId="{737A7E45-79DD-4D98-A76D-C126745CF525}"/>
    <dgm:cxn modelId="{FFD4B827-D4B8-464A-B682-740BE445BCC8}" type="presParOf" srcId="{11218881-539A-4F13-A050-108B67C3E2CB}" destId="{615D7DCA-FA9C-4619-9F58-6338E2D7E5C4}" srcOrd="0" destOrd="0" presId="urn:microsoft.com/office/officeart/2005/8/layout/chevron1"/>
    <dgm:cxn modelId="{ABDDDD41-4D12-467B-A729-4C7EC7005DF7}" type="presParOf" srcId="{11218881-539A-4F13-A050-108B67C3E2CB}" destId="{D2BC9951-4D93-44C7-BBD5-71743A4B66B7}" srcOrd="1" destOrd="0" presId="urn:microsoft.com/office/officeart/2005/8/layout/chevron1"/>
    <dgm:cxn modelId="{8057E0B2-22B2-4C51-909C-E4BA8802A71F}" type="presParOf" srcId="{11218881-539A-4F13-A050-108B67C3E2CB}" destId="{4465050F-A231-4D0E-8FDC-D20241C07A64}" srcOrd="2" destOrd="0" presId="urn:microsoft.com/office/officeart/2005/8/layout/chevron1"/>
    <dgm:cxn modelId="{4A2AC549-3E14-4017-8CF7-BBAC9C2576FB}" type="presParOf" srcId="{11218881-539A-4F13-A050-108B67C3E2CB}" destId="{3E90007F-D5EF-4A6F-B65B-7234D8082E44}" srcOrd="3" destOrd="0" presId="urn:microsoft.com/office/officeart/2005/8/layout/chevron1"/>
    <dgm:cxn modelId="{CD500782-C447-407B-AA7A-D604D5346519}" type="presParOf" srcId="{11218881-539A-4F13-A050-108B67C3E2CB}" destId="{28A8386B-B348-43CA-8C30-EFB62B0B69AA}" srcOrd="4" destOrd="0" presId="urn:microsoft.com/office/officeart/2005/8/layout/chevron1"/>
    <dgm:cxn modelId="{FA5A3CEA-13C2-461E-B117-2C8BA183DE5C}" type="presParOf" srcId="{11218881-539A-4F13-A050-108B67C3E2CB}" destId="{1FA62177-077E-4452-A107-B8DD40E7C86F}" srcOrd="5" destOrd="0" presId="urn:microsoft.com/office/officeart/2005/8/layout/chevron1"/>
    <dgm:cxn modelId="{5BA51746-28B7-460B-9FC9-16A8C951C361}" type="presParOf" srcId="{11218881-539A-4F13-A050-108B67C3E2CB}" destId="{78DA45C5-39BB-4AAF-93F5-A177FDD0633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AC6448-C2D3-4458-BB6F-AC8F9F0F856B}" type="doc">
      <dgm:prSet loTypeId="urn:microsoft.com/office/officeart/2005/8/layout/lProcess3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D2D242-5DE6-4809-B8DB-C40B78D2E7F3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latin typeface="Bahnschrift Condensed" pitchFamily="34" charset="0"/>
            </a:rPr>
            <a:t>In the word of IOT, even the cow will be connected and monitored.</a:t>
          </a:r>
          <a:endParaRPr lang="en-US" sz="1400" b="1" dirty="0">
            <a:solidFill>
              <a:schemeClr val="bg1"/>
            </a:solidFill>
            <a:latin typeface="Bahnschrift Condensed" pitchFamily="34" charset="0"/>
          </a:endParaRPr>
        </a:p>
      </dgm:t>
    </dgm:pt>
    <dgm:pt modelId="{BE73F2C4-3EA4-4AB2-A707-741208530F6F}" type="parTrans" cxnId="{9E6E6210-E03A-4E5C-97C7-20FD4C6FEECF}">
      <dgm:prSet/>
      <dgm:spPr/>
      <dgm:t>
        <a:bodyPr/>
        <a:lstStyle/>
        <a:p>
          <a:endParaRPr lang="en-US"/>
        </a:p>
      </dgm:t>
    </dgm:pt>
    <dgm:pt modelId="{FB3F60A2-0F2E-41F6-AF50-118D57C77552}" type="sibTrans" cxnId="{9E6E6210-E03A-4E5C-97C7-20FD4C6FEECF}">
      <dgm:prSet/>
      <dgm:spPr/>
      <dgm:t>
        <a:bodyPr/>
        <a:lstStyle/>
        <a:p>
          <a:endParaRPr lang="en-US"/>
        </a:p>
      </dgm:t>
    </dgm:pt>
    <dgm:pt modelId="{CC4E4FE7-A88D-4EC0-A522-CB64D4D7A8B9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Bahnschrift Condensed" pitchFamily="34" charset="0"/>
            </a:rPr>
            <a:t>Sensors are implanted in the ears of </a:t>
          </a:r>
          <a:r>
            <a:rPr lang="en-US" b="1" dirty="0" err="1" smtClean="0">
              <a:solidFill>
                <a:schemeClr val="bg1"/>
              </a:solidFill>
              <a:latin typeface="Bahnschrift Condensed" pitchFamily="34" charset="0"/>
            </a:rPr>
            <a:t>cattles</a:t>
          </a:r>
          <a:r>
            <a:rPr lang="en-US" b="1" dirty="0" smtClean="0">
              <a:solidFill>
                <a:schemeClr val="bg1"/>
              </a:solidFill>
              <a:latin typeface="Bahnschrift Condensed" pitchFamily="34" charset="0"/>
            </a:rPr>
            <a:t>.</a:t>
          </a:r>
          <a:endParaRPr lang="en-US" dirty="0">
            <a:solidFill>
              <a:schemeClr val="bg1"/>
            </a:solidFill>
            <a:latin typeface="Bahnschrift Condensed" pitchFamily="34" charset="0"/>
          </a:endParaRPr>
        </a:p>
      </dgm:t>
    </dgm:pt>
    <dgm:pt modelId="{A98C1883-D90E-4461-B15E-9B06A50A347F}" type="parTrans" cxnId="{D65F17CA-CB96-4EBE-9F18-1C6C96E7847B}">
      <dgm:prSet/>
      <dgm:spPr/>
      <dgm:t>
        <a:bodyPr/>
        <a:lstStyle/>
        <a:p>
          <a:endParaRPr lang="en-US"/>
        </a:p>
      </dgm:t>
    </dgm:pt>
    <dgm:pt modelId="{57173602-D8B6-4DBA-A12A-3CEDB5F7FD51}" type="sibTrans" cxnId="{D65F17CA-CB96-4EBE-9F18-1C6C96E7847B}">
      <dgm:prSet/>
      <dgm:spPr/>
      <dgm:t>
        <a:bodyPr/>
        <a:lstStyle/>
        <a:p>
          <a:endParaRPr lang="en-US"/>
        </a:p>
      </dgm:t>
    </dgm:pt>
    <dgm:pt modelId="{C13F0FB4-D7C0-408A-9696-50073F65D31E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latin typeface="Bahnschrift Condensed" pitchFamily="34" charset="0"/>
            </a:rPr>
            <a:t>This allows farmers to monitor cows ‘health and track their movements , ensuring a healthier</a:t>
          </a:r>
        </a:p>
        <a:p>
          <a:pPr rtl="0"/>
          <a:r>
            <a:rPr lang="en-US" sz="1400" b="1" dirty="0" smtClean="0">
              <a:solidFill>
                <a:schemeClr val="bg1"/>
              </a:solidFill>
              <a:latin typeface="Bahnschrift Condensed" pitchFamily="34" charset="0"/>
            </a:rPr>
            <a:t>More plentiful supply of milk</a:t>
          </a:r>
          <a:endParaRPr lang="en-US" sz="1400" b="1" dirty="0">
            <a:solidFill>
              <a:schemeClr val="bg1"/>
            </a:solidFill>
            <a:latin typeface="Bahnschrift Condensed" pitchFamily="34" charset="0"/>
          </a:endParaRPr>
        </a:p>
      </dgm:t>
    </dgm:pt>
    <dgm:pt modelId="{86023A8D-FB14-4992-B534-BCC08227B6C0}" type="parTrans" cxnId="{FB1EE4A4-80D8-4706-8922-881D11CA5BCB}">
      <dgm:prSet/>
      <dgm:spPr/>
      <dgm:t>
        <a:bodyPr/>
        <a:lstStyle/>
        <a:p>
          <a:endParaRPr lang="en-US"/>
        </a:p>
      </dgm:t>
    </dgm:pt>
    <dgm:pt modelId="{AE83C1B7-59ED-48AB-9416-4B7195CC4CE7}" type="sibTrans" cxnId="{FB1EE4A4-80D8-4706-8922-881D11CA5BCB}">
      <dgm:prSet/>
      <dgm:spPr/>
      <dgm:t>
        <a:bodyPr/>
        <a:lstStyle/>
        <a:p>
          <a:endParaRPr lang="en-US"/>
        </a:p>
      </dgm:t>
    </dgm:pt>
    <dgm:pt modelId="{D1EA3ABF-01EE-4A4E-98E2-EC4F76189ECF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Bahnschrift Condensed" pitchFamily="34" charset="0"/>
            </a:rPr>
            <a:t>On average , each cow generates about 200 MB of information per year.</a:t>
          </a:r>
          <a:endParaRPr lang="en-US" dirty="0">
            <a:solidFill>
              <a:schemeClr val="bg1"/>
            </a:solidFill>
            <a:latin typeface="Bahnschrift Condensed" pitchFamily="34" charset="0"/>
          </a:endParaRPr>
        </a:p>
      </dgm:t>
    </dgm:pt>
    <dgm:pt modelId="{7DE0E837-38FF-4C6A-A40C-8EBE2E1DA51A}" type="parTrans" cxnId="{96A02FB7-9ABF-4ADB-A9C7-4C75C3A3C1C8}">
      <dgm:prSet/>
      <dgm:spPr/>
      <dgm:t>
        <a:bodyPr/>
        <a:lstStyle/>
        <a:p>
          <a:endParaRPr lang="en-US"/>
        </a:p>
      </dgm:t>
    </dgm:pt>
    <dgm:pt modelId="{27BB935D-27E0-4280-8F9C-75DD22B17C54}" type="sibTrans" cxnId="{96A02FB7-9ABF-4ADB-A9C7-4C75C3A3C1C8}">
      <dgm:prSet/>
      <dgm:spPr/>
      <dgm:t>
        <a:bodyPr/>
        <a:lstStyle/>
        <a:p>
          <a:endParaRPr lang="en-US"/>
        </a:p>
      </dgm:t>
    </dgm:pt>
    <dgm:pt modelId="{D770AA27-1DD8-45AC-81CE-974C9FAFF31C}" type="pres">
      <dgm:prSet presAssocID="{D8AC6448-C2D3-4458-BB6F-AC8F9F0F856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574A1C6-E598-4C9E-BA95-658E914C0953}" type="pres">
      <dgm:prSet presAssocID="{6AD2D242-5DE6-4809-B8DB-C40B78D2E7F3}" presName="horFlow" presStyleCnt="0"/>
      <dgm:spPr/>
    </dgm:pt>
    <dgm:pt modelId="{B0A24313-EA87-488F-BB96-E582DA79A3A6}" type="pres">
      <dgm:prSet presAssocID="{6AD2D242-5DE6-4809-B8DB-C40B78D2E7F3}" presName="bigChev" presStyleLbl="node1" presStyleIdx="0" presStyleCnt="4" custScaleX="115480"/>
      <dgm:spPr/>
      <dgm:t>
        <a:bodyPr/>
        <a:lstStyle/>
        <a:p>
          <a:endParaRPr lang="en-US"/>
        </a:p>
      </dgm:t>
    </dgm:pt>
    <dgm:pt modelId="{7A663BC3-D312-44FE-A01A-F116DF2344F6}" type="pres">
      <dgm:prSet presAssocID="{6AD2D242-5DE6-4809-B8DB-C40B78D2E7F3}" presName="vSp" presStyleCnt="0"/>
      <dgm:spPr/>
    </dgm:pt>
    <dgm:pt modelId="{902BD5A4-CE6E-497D-ABD2-52DED1BD2A39}" type="pres">
      <dgm:prSet presAssocID="{CC4E4FE7-A88D-4EC0-A522-CB64D4D7A8B9}" presName="horFlow" presStyleCnt="0"/>
      <dgm:spPr/>
    </dgm:pt>
    <dgm:pt modelId="{102AC26C-23B5-4417-8C7B-37A11E4C2D0B}" type="pres">
      <dgm:prSet presAssocID="{CC4E4FE7-A88D-4EC0-A522-CB64D4D7A8B9}" presName="bigChev" presStyleLbl="node1" presStyleIdx="1" presStyleCnt="4" custScaleX="111976"/>
      <dgm:spPr/>
      <dgm:t>
        <a:bodyPr/>
        <a:lstStyle/>
        <a:p>
          <a:endParaRPr lang="en-US"/>
        </a:p>
      </dgm:t>
    </dgm:pt>
    <dgm:pt modelId="{384EDBAD-44BF-42FC-9DC9-497C398974DB}" type="pres">
      <dgm:prSet presAssocID="{CC4E4FE7-A88D-4EC0-A522-CB64D4D7A8B9}" presName="vSp" presStyleCnt="0"/>
      <dgm:spPr/>
    </dgm:pt>
    <dgm:pt modelId="{AE1D119B-368F-4E89-9F18-EED54FB24539}" type="pres">
      <dgm:prSet presAssocID="{C13F0FB4-D7C0-408A-9696-50073F65D31E}" presName="horFlow" presStyleCnt="0"/>
      <dgm:spPr/>
    </dgm:pt>
    <dgm:pt modelId="{C57B788A-8A03-4AE2-A6BA-7858C9D9FCF0}" type="pres">
      <dgm:prSet presAssocID="{C13F0FB4-D7C0-408A-9696-50073F65D31E}" presName="bigChev" presStyleLbl="node1" presStyleIdx="2" presStyleCnt="4" custScaleX="111977"/>
      <dgm:spPr/>
      <dgm:t>
        <a:bodyPr/>
        <a:lstStyle/>
        <a:p>
          <a:endParaRPr lang="en-US"/>
        </a:p>
      </dgm:t>
    </dgm:pt>
    <dgm:pt modelId="{3DB85D7B-2E02-4B52-A79D-5B06DB5D121C}" type="pres">
      <dgm:prSet presAssocID="{C13F0FB4-D7C0-408A-9696-50073F65D31E}" presName="vSp" presStyleCnt="0"/>
      <dgm:spPr/>
    </dgm:pt>
    <dgm:pt modelId="{DF3EA8B0-53E8-4E9B-95FF-FC123F942B99}" type="pres">
      <dgm:prSet presAssocID="{D1EA3ABF-01EE-4A4E-98E2-EC4F76189ECF}" presName="horFlow" presStyleCnt="0"/>
      <dgm:spPr/>
    </dgm:pt>
    <dgm:pt modelId="{C468C701-DE50-4F91-BE51-B61436F8CBBC}" type="pres">
      <dgm:prSet presAssocID="{D1EA3ABF-01EE-4A4E-98E2-EC4F76189ECF}" presName="bigChev" presStyleLbl="node1" presStyleIdx="3" presStyleCnt="4" custScaleX="115381"/>
      <dgm:spPr/>
      <dgm:t>
        <a:bodyPr/>
        <a:lstStyle/>
        <a:p>
          <a:endParaRPr lang="en-US"/>
        </a:p>
      </dgm:t>
    </dgm:pt>
  </dgm:ptLst>
  <dgm:cxnLst>
    <dgm:cxn modelId="{96A02FB7-9ABF-4ADB-A9C7-4C75C3A3C1C8}" srcId="{D8AC6448-C2D3-4458-BB6F-AC8F9F0F856B}" destId="{D1EA3ABF-01EE-4A4E-98E2-EC4F76189ECF}" srcOrd="3" destOrd="0" parTransId="{7DE0E837-38FF-4C6A-A40C-8EBE2E1DA51A}" sibTransId="{27BB935D-27E0-4280-8F9C-75DD22B17C54}"/>
    <dgm:cxn modelId="{C232B930-2E3F-495E-A5D4-A2787F87FA03}" type="presOf" srcId="{6AD2D242-5DE6-4809-B8DB-C40B78D2E7F3}" destId="{B0A24313-EA87-488F-BB96-E582DA79A3A6}" srcOrd="0" destOrd="0" presId="urn:microsoft.com/office/officeart/2005/8/layout/lProcess3"/>
    <dgm:cxn modelId="{FB1EE4A4-80D8-4706-8922-881D11CA5BCB}" srcId="{D8AC6448-C2D3-4458-BB6F-AC8F9F0F856B}" destId="{C13F0FB4-D7C0-408A-9696-50073F65D31E}" srcOrd="2" destOrd="0" parTransId="{86023A8D-FB14-4992-B534-BCC08227B6C0}" sibTransId="{AE83C1B7-59ED-48AB-9416-4B7195CC4CE7}"/>
    <dgm:cxn modelId="{9E6E6210-E03A-4E5C-97C7-20FD4C6FEECF}" srcId="{D8AC6448-C2D3-4458-BB6F-AC8F9F0F856B}" destId="{6AD2D242-5DE6-4809-B8DB-C40B78D2E7F3}" srcOrd="0" destOrd="0" parTransId="{BE73F2C4-3EA4-4AB2-A707-741208530F6F}" sibTransId="{FB3F60A2-0F2E-41F6-AF50-118D57C77552}"/>
    <dgm:cxn modelId="{D65F17CA-CB96-4EBE-9F18-1C6C96E7847B}" srcId="{D8AC6448-C2D3-4458-BB6F-AC8F9F0F856B}" destId="{CC4E4FE7-A88D-4EC0-A522-CB64D4D7A8B9}" srcOrd="1" destOrd="0" parTransId="{A98C1883-D90E-4461-B15E-9B06A50A347F}" sibTransId="{57173602-D8B6-4DBA-A12A-3CEDB5F7FD51}"/>
    <dgm:cxn modelId="{8E1BADD0-D42F-44A5-90F4-E4744C7CDA41}" type="presOf" srcId="{D8AC6448-C2D3-4458-BB6F-AC8F9F0F856B}" destId="{D770AA27-1DD8-45AC-81CE-974C9FAFF31C}" srcOrd="0" destOrd="0" presId="urn:microsoft.com/office/officeart/2005/8/layout/lProcess3"/>
    <dgm:cxn modelId="{8F00F655-D6C9-4E12-8E0E-40318EFE6D19}" type="presOf" srcId="{C13F0FB4-D7C0-408A-9696-50073F65D31E}" destId="{C57B788A-8A03-4AE2-A6BA-7858C9D9FCF0}" srcOrd="0" destOrd="0" presId="urn:microsoft.com/office/officeart/2005/8/layout/lProcess3"/>
    <dgm:cxn modelId="{AD0570D2-C301-4BF7-B90D-A5029371E50E}" type="presOf" srcId="{D1EA3ABF-01EE-4A4E-98E2-EC4F76189ECF}" destId="{C468C701-DE50-4F91-BE51-B61436F8CBBC}" srcOrd="0" destOrd="0" presId="urn:microsoft.com/office/officeart/2005/8/layout/lProcess3"/>
    <dgm:cxn modelId="{D128EB2E-DAB4-4301-BFA6-5BC2ABEFEBA1}" type="presOf" srcId="{CC4E4FE7-A88D-4EC0-A522-CB64D4D7A8B9}" destId="{102AC26C-23B5-4417-8C7B-37A11E4C2D0B}" srcOrd="0" destOrd="0" presId="urn:microsoft.com/office/officeart/2005/8/layout/lProcess3"/>
    <dgm:cxn modelId="{3ABED6E0-AA8A-4A0A-8B5B-CA5DA824648D}" type="presParOf" srcId="{D770AA27-1DD8-45AC-81CE-974C9FAFF31C}" destId="{2574A1C6-E598-4C9E-BA95-658E914C0953}" srcOrd="0" destOrd="0" presId="urn:microsoft.com/office/officeart/2005/8/layout/lProcess3"/>
    <dgm:cxn modelId="{05611668-B0E9-4FFF-B688-85F63D9B74ED}" type="presParOf" srcId="{2574A1C6-E598-4C9E-BA95-658E914C0953}" destId="{B0A24313-EA87-488F-BB96-E582DA79A3A6}" srcOrd="0" destOrd="0" presId="urn:microsoft.com/office/officeart/2005/8/layout/lProcess3"/>
    <dgm:cxn modelId="{D2B9CBDE-CF31-439B-8CF5-1B2CBA2B2052}" type="presParOf" srcId="{D770AA27-1DD8-45AC-81CE-974C9FAFF31C}" destId="{7A663BC3-D312-44FE-A01A-F116DF2344F6}" srcOrd="1" destOrd="0" presId="urn:microsoft.com/office/officeart/2005/8/layout/lProcess3"/>
    <dgm:cxn modelId="{9ED66078-412F-4A7E-856A-A17FAD6F10E1}" type="presParOf" srcId="{D770AA27-1DD8-45AC-81CE-974C9FAFF31C}" destId="{902BD5A4-CE6E-497D-ABD2-52DED1BD2A39}" srcOrd="2" destOrd="0" presId="urn:microsoft.com/office/officeart/2005/8/layout/lProcess3"/>
    <dgm:cxn modelId="{62C5F79F-E663-4006-84BE-6E4CD5E732A9}" type="presParOf" srcId="{902BD5A4-CE6E-497D-ABD2-52DED1BD2A39}" destId="{102AC26C-23B5-4417-8C7B-37A11E4C2D0B}" srcOrd="0" destOrd="0" presId="urn:microsoft.com/office/officeart/2005/8/layout/lProcess3"/>
    <dgm:cxn modelId="{E5E267BC-FDD4-44B0-ACF6-6F140C96A888}" type="presParOf" srcId="{D770AA27-1DD8-45AC-81CE-974C9FAFF31C}" destId="{384EDBAD-44BF-42FC-9DC9-497C398974DB}" srcOrd="3" destOrd="0" presId="urn:microsoft.com/office/officeart/2005/8/layout/lProcess3"/>
    <dgm:cxn modelId="{56E8790F-5FD8-4D1F-BD8F-AFF5743E9F76}" type="presParOf" srcId="{D770AA27-1DD8-45AC-81CE-974C9FAFF31C}" destId="{AE1D119B-368F-4E89-9F18-EED54FB24539}" srcOrd="4" destOrd="0" presId="urn:microsoft.com/office/officeart/2005/8/layout/lProcess3"/>
    <dgm:cxn modelId="{F85E1E89-F6CF-44D4-8001-1124E6B3CDDA}" type="presParOf" srcId="{AE1D119B-368F-4E89-9F18-EED54FB24539}" destId="{C57B788A-8A03-4AE2-A6BA-7858C9D9FCF0}" srcOrd="0" destOrd="0" presId="urn:microsoft.com/office/officeart/2005/8/layout/lProcess3"/>
    <dgm:cxn modelId="{0F18ED6B-329B-4C68-9991-1E176ED95332}" type="presParOf" srcId="{D770AA27-1DD8-45AC-81CE-974C9FAFF31C}" destId="{3DB85D7B-2E02-4B52-A79D-5B06DB5D121C}" srcOrd="5" destOrd="0" presId="urn:microsoft.com/office/officeart/2005/8/layout/lProcess3"/>
    <dgm:cxn modelId="{475FE7C1-77E6-4E0A-B6F4-05B0C2E74522}" type="presParOf" srcId="{D770AA27-1DD8-45AC-81CE-974C9FAFF31C}" destId="{DF3EA8B0-53E8-4E9B-95FF-FC123F942B99}" srcOrd="6" destOrd="0" presId="urn:microsoft.com/office/officeart/2005/8/layout/lProcess3"/>
    <dgm:cxn modelId="{97668F58-3126-45A7-97D8-8E6E0461D762}" type="presParOf" srcId="{DF3EA8B0-53E8-4E9B-95FF-FC123F942B99}" destId="{C468C701-DE50-4F91-BE51-B61436F8CBB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D7DCA-FA9C-4619-9F58-6338E2D7E5C4}">
      <dsp:nvSpPr>
        <dsp:cNvPr id="0" name=""/>
        <dsp:cNvSpPr/>
      </dsp:nvSpPr>
      <dsp:spPr>
        <a:xfrm>
          <a:off x="0" y="1736569"/>
          <a:ext cx="1595437" cy="63817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reflection blurRad="12700" stA="24000" endPos="28000" dist="50800" dir="5400000" sy="-100000" rotWithShape="0"/>
        </a:effectLst>
        <a:scene3d>
          <a:camera prst="orthographicFront">
            <a:rot lat="0" lon="0" rev="0"/>
          </a:camera>
          <a:lightRig rig="threePt" dir="t">
            <a:rot lat="0" lon="0" rev="4800000"/>
          </a:lightRig>
        </a:scene3d>
        <a:sp3d>
          <a:bevelT w="6985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Algerian" pitchFamily="82" charset="0"/>
            </a:rPr>
            <a:t>Collect</a:t>
          </a:r>
          <a:endParaRPr lang="en-US" sz="1600" kern="1200" dirty="0">
            <a:solidFill>
              <a:schemeClr val="bg1"/>
            </a:solidFill>
            <a:latin typeface="Algerian" pitchFamily="82" charset="0"/>
          </a:endParaRPr>
        </a:p>
      </dsp:txBody>
      <dsp:txXfrm>
        <a:off x="319087" y="1736569"/>
        <a:ext cx="957263" cy="638174"/>
      </dsp:txXfrm>
    </dsp:sp>
    <dsp:sp modelId="{4465050F-A231-4D0E-8FDC-D20241C07A64}">
      <dsp:nvSpPr>
        <dsp:cNvPr id="0" name=""/>
        <dsp:cNvSpPr/>
      </dsp:nvSpPr>
      <dsp:spPr>
        <a:xfrm>
          <a:off x="1436935" y="1712912"/>
          <a:ext cx="1786235" cy="6381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reflection blurRad="12700" stA="24000" endPos="28000" dist="50800" dir="5400000" sy="-100000" rotWithShape="0"/>
        </a:effectLst>
        <a:scene3d>
          <a:camera prst="orthographicFront">
            <a:rot lat="0" lon="0" rev="0"/>
          </a:camera>
          <a:lightRig rig="threePt" dir="t">
            <a:rot lat="0" lon="0" rev="4800000"/>
          </a:lightRig>
        </a:scene3d>
        <a:sp3d>
          <a:bevelT w="6985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>
              <a:solidFill>
                <a:schemeClr val="bg1"/>
              </a:solidFill>
              <a:latin typeface="Algerian" pitchFamily="82" charset="0"/>
            </a:rPr>
            <a:t>Communicate</a:t>
          </a:r>
          <a:endParaRPr lang="en-US" sz="1050" kern="1200" dirty="0">
            <a:solidFill>
              <a:schemeClr val="bg1"/>
            </a:solidFill>
            <a:latin typeface="Algerian" pitchFamily="82" charset="0"/>
          </a:endParaRPr>
        </a:p>
      </dsp:txBody>
      <dsp:txXfrm>
        <a:off x="1756023" y="1712912"/>
        <a:ext cx="1148060" cy="638175"/>
      </dsp:txXfrm>
    </dsp:sp>
    <dsp:sp modelId="{28A8386B-B348-43CA-8C30-EFB62B0B69AA}">
      <dsp:nvSpPr>
        <dsp:cNvPr id="0" name=""/>
        <dsp:cNvSpPr/>
      </dsp:nvSpPr>
      <dsp:spPr>
        <a:xfrm>
          <a:off x="3063627" y="1712912"/>
          <a:ext cx="1595437" cy="63817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reflection blurRad="12700" stA="24000" endPos="28000" dist="50800" dir="5400000" sy="-100000" rotWithShape="0"/>
        </a:effectLst>
        <a:scene3d>
          <a:camera prst="orthographicFront">
            <a:rot lat="0" lon="0" rev="0"/>
          </a:camera>
          <a:lightRig rig="threePt" dir="t">
            <a:rot lat="0" lon="0" rev="4800000"/>
          </a:lightRig>
        </a:scene3d>
        <a:sp3d>
          <a:bevelT w="6985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  <a:latin typeface="Algerian" pitchFamily="82" charset="0"/>
            </a:rPr>
            <a:t>Analyze</a:t>
          </a:r>
          <a:endParaRPr lang="en-US" sz="1500" kern="1200" dirty="0">
            <a:solidFill>
              <a:schemeClr val="bg1"/>
            </a:solidFill>
            <a:latin typeface="Algerian" pitchFamily="82" charset="0"/>
          </a:endParaRPr>
        </a:p>
      </dsp:txBody>
      <dsp:txXfrm>
        <a:off x="3382714" y="1712912"/>
        <a:ext cx="957263" cy="638174"/>
      </dsp:txXfrm>
    </dsp:sp>
    <dsp:sp modelId="{78DA45C5-39BB-4AAF-93F5-A177FDD0633E}">
      <dsp:nvSpPr>
        <dsp:cNvPr id="0" name=""/>
        <dsp:cNvSpPr/>
      </dsp:nvSpPr>
      <dsp:spPr>
        <a:xfrm>
          <a:off x="4499521" y="1712912"/>
          <a:ext cx="1595437" cy="63817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reflection blurRad="12700" stA="24000" endPos="28000" dist="50800" dir="5400000" sy="-100000" rotWithShape="0"/>
        </a:effectLst>
        <a:scene3d>
          <a:camera prst="orthographicFront">
            <a:rot lat="0" lon="0" rev="0"/>
          </a:camera>
          <a:lightRig rig="threePt" dir="t">
            <a:rot lat="0" lon="0" rev="4800000"/>
          </a:lightRig>
        </a:scene3d>
        <a:sp3d>
          <a:bevelT w="6985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  <a:latin typeface="Algerian" pitchFamily="82" charset="0"/>
            </a:rPr>
            <a:t>Act</a:t>
          </a:r>
          <a:endParaRPr lang="en-US" sz="1500" kern="1200" dirty="0">
            <a:solidFill>
              <a:schemeClr val="bg1"/>
            </a:solidFill>
            <a:latin typeface="Algerian" pitchFamily="82" charset="0"/>
          </a:endParaRPr>
        </a:p>
      </dsp:txBody>
      <dsp:txXfrm>
        <a:off x="4818608" y="1712912"/>
        <a:ext cx="957263" cy="6381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24313-EA87-488F-BB96-E582DA79A3A6}">
      <dsp:nvSpPr>
        <dsp:cNvPr id="0" name=""/>
        <dsp:cNvSpPr/>
      </dsp:nvSpPr>
      <dsp:spPr>
        <a:xfrm>
          <a:off x="526596" y="780"/>
          <a:ext cx="3275763" cy="11346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Bahnschrift Condensed" pitchFamily="34" charset="0"/>
            </a:rPr>
            <a:t>In the word of IOT, even the cow will be connected and monitored.</a:t>
          </a:r>
          <a:endParaRPr lang="en-US" sz="1400" b="1" kern="1200" dirty="0">
            <a:solidFill>
              <a:schemeClr val="bg1"/>
            </a:solidFill>
            <a:latin typeface="Bahnschrift Condensed" pitchFamily="34" charset="0"/>
          </a:endParaRPr>
        </a:p>
      </dsp:txBody>
      <dsp:txXfrm>
        <a:off x="1093926" y="780"/>
        <a:ext cx="2141104" cy="1134659"/>
      </dsp:txXfrm>
    </dsp:sp>
    <dsp:sp modelId="{102AC26C-23B5-4417-8C7B-37A11E4C2D0B}">
      <dsp:nvSpPr>
        <dsp:cNvPr id="0" name=""/>
        <dsp:cNvSpPr/>
      </dsp:nvSpPr>
      <dsp:spPr>
        <a:xfrm>
          <a:off x="526596" y="1294292"/>
          <a:ext cx="3176367" cy="11346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latin typeface="Bahnschrift Condensed" pitchFamily="34" charset="0"/>
            </a:rPr>
            <a:t>Sensors are implanted in the ears of </a:t>
          </a:r>
          <a:r>
            <a:rPr lang="en-US" sz="2000" b="1" kern="1200" dirty="0" err="1" smtClean="0">
              <a:solidFill>
                <a:schemeClr val="bg1"/>
              </a:solidFill>
              <a:latin typeface="Bahnschrift Condensed" pitchFamily="34" charset="0"/>
            </a:rPr>
            <a:t>cattles</a:t>
          </a:r>
          <a:r>
            <a:rPr lang="en-US" sz="2000" b="1" kern="1200" dirty="0" smtClean="0">
              <a:solidFill>
                <a:schemeClr val="bg1"/>
              </a:solidFill>
              <a:latin typeface="Bahnschrift Condensed" pitchFamily="34" charset="0"/>
            </a:rPr>
            <a:t>.</a:t>
          </a:r>
          <a:endParaRPr lang="en-US" sz="2000" kern="1200" dirty="0">
            <a:solidFill>
              <a:schemeClr val="bg1"/>
            </a:solidFill>
            <a:latin typeface="Bahnschrift Condensed" pitchFamily="34" charset="0"/>
          </a:endParaRPr>
        </a:p>
      </dsp:txBody>
      <dsp:txXfrm>
        <a:off x="1093926" y="1294292"/>
        <a:ext cx="2041708" cy="1134659"/>
      </dsp:txXfrm>
    </dsp:sp>
    <dsp:sp modelId="{C57B788A-8A03-4AE2-A6BA-7858C9D9FCF0}">
      <dsp:nvSpPr>
        <dsp:cNvPr id="0" name=""/>
        <dsp:cNvSpPr/>
      </dsp:nvSpPr>
      <dsp:spPr>
        <a:xfrm>
          <a:off x="526596" y="2587805"/>
          <a:ext cx="3176395" cy="11346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Bahnschrift Condensed" pitchFamily="34" charset="0"/>
            </a:rPr>
            <a:t>This allows farmers to monitor cows ‘health and track their movements , ensuring a healthier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Bahnschrift Condensed" pitchFamily="34" charset="0"/>
            </a:rPr>
            <a:t>More plentiful supply of milk</a:t>
          </a:r>
          <a:endParaRPr lang="en-US" sz="1400" b="1" kern="1200" dirty="0">
            <a:solidFill>
              <a:schemeClr val="bg1"/>
            </a:solidFill>
            <a:latin typeface="Bahnschrift Condensed" pitchFamily="34" charset="0"/>
          </a:endParaRPr>
        </a:p>
      </dsp:txBody>
      <dsp:txXfrm>
        <a:off x="1093926" y="2587805"/>
        <a:ext cx="2041736" cy="1134659"/>
      </dsp:txXfrm>
    </dsp:sp>
    <dsp:sp modelId="{C468C701-DE50-4F91-BE51-B61436F8CBBC}">
      <dsp:nvSpPr>
        <dsp:cNvPr id="0" name=""/>
        <dsp:cNvSpPr/>
      </dsp:nvSpPr>
      <dsp:spPr>
        <a:xfrm>
          <a:off x="526596" y="3881317"/>
          <a:ext cx="3272954" cy="11346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latin typeface="Bahnschrift Condensed" pitchFamily="34" charset="0"/>
            </a:rPr>
            <a:t>On average , each cow generates about 200 MB of information per year.</a:t>
          </a:r>
          <a:endParaRPr lang="en-US" sz="2000" kern="1200" dirty="0">
            <a:solidFill>
              <a:schemeClr val="bg1"/>
            </a:solidFill>
            <a:latin typeface="Bahnschrift Condensed" pitchFamily="34" charset="0"/>
          </a:endParaRPr>
        </a:p>
      </dsp:txBody>
      <dsp:txXfrm>
        <a:off x="1093926" y="3881317"/>
        <a:ext cx="2138295" cy="113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4D212340-28FB-4D86-96B8-7FBC7A06295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436E97A-75D5-4BAC-A867-AD52AAE6C8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 spd="slow">
    <p:randomBar dir="vert"/>
  </p:transition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01"/>
            <a:ext cx="1708643" cy="165618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Rectangle 9"/>
          <p:cNvSpPr/>
          <p:nvPr/>
        </p:nvSpPr>
        <p:spPr>
          <a:xfrm>
            <a:off x="1529044" y="288231"/>
            <a:ext cx="67585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Prasad Institute of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37613" y="879103"/>
            <a:ext cx="53412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Department of Computer Science &amp; Eng.</a:t>
            </a:r>
            <a:endParaRPr lang="en-US" sz="24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99797" y="1340768"/>
            <a:ext cx="20168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2400" b="1" cap="all" spc="0" dirty="0" smtClean="0">
                <a:ln/>
                <a:solidFill>
                  <a:schemeClr val="accent6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rial Black" pitchFamily="34" charset="0"/>
              </a:rPr>
              <a:t>Presents</a:t>
            </a:r>
            <a:endParaRPr lang="en-US" sz="2400" b="1" cap="all" spc="0" dirty="0">
              <a:ln/>
              <a:solidFill>
                <a:schemeClr val="accent6">
                  <a:lumMod val="75000"/>
                </a:schemeClr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Arial Black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30385" y="1810073"/>
            <a:ext cx="61557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 magical presentation on</a:t>
            </a:r>
            <a:endParaRPr lang="en-US" sz="3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0167" y1="23016" x2="20167" y2="23016"/>
                        <a14:foregroundMark x1="30167" y1="36825" x2="30167" y2="36825"/>
                        <a14:foregroundMark x1="19250" y1="9524" x2="19250" y2="9524"/>
                        <a14:foregroundMark x1="13917" y1="24762" x2="13917" y2="24762"/>
                        <a14:foregroundMark x1="12750" y1="38095" x2="12750" y2="38095"/>
                        <a14:foregroundMark x1="14417" y1="53016" x2="14417" y2="53016"/>
                        <a14:foregroundMark x1="12417" y1="33651" x2="12417" y2="33651"/>
                        <a14:foregroundMark x1="10583" y1="42063" x2="10583" y2="42063"/>
                        <a14:foregroundMark x1="19667" y1="57619" x2="19667" y2="57619"/>
                        <a14:foregroundMark x1="26250" y1="69524" x2="26833" y2="69206"/>
                        <a14:foregroundMark x1="16833" y1="71429" x2="16833" y2="71429"/>
                        <a14:foregroundMark x1="28500" y1="81270" x2="28917" y2="81270"/>
                        <a14:foregroundMark x1="41833" y1="89048" x2="42417" y2="87619"/>
                        <a14:foregroundMark x1="46250" y1="75873" x2="46250" y2="75873"/>
                        <a14:foregroundMark x1="42000" y1="94286" x2="42000" y2="94286"/>
                        <a14:foregroundMark x1="58750" y1="87302" x2="58750" y2="87302"/>
                        <a14:foregroundMark x1="67583" y1="76190" x2="67583" y2="76190"/>
                        <a14:foregroundMark x1="76250" y1="71270" x2="76250" y2="71270"/>
                        <a14:foregroundMark x1="79833" y1="60794" x2="79833" y2="60794"/>
                        <a14:foregroundMark x1="81833" y1="40000" x2="81833" y2="40000"/>
                        <a14:foregroundMark x1="85417" y1="44444" x2="85417" y2="44444"/>
                        <a14:foregroundMark x1="83000" y1="34286" x2="83000" y2="34286"/>
                        <a14:foregroundMark x1="74083" y1="28730" x2="74083" y2="28730"/>
                        <a14:foregroundMark x1="67250" y1="24762" x2="67250" y2="24762"/>
                        <a14:foregroundMark x1="65750" y1="19206" x2="65750" y2="19206"/>
                        <a14:foregroundMark x1="63000" y1="19048" x2="63667" y2="19048"/>
                        <a14:foregroundMark x1="68500" y1="17460" x2="68500" y2="17460"/>
                        <a14:foregroundMark x1="56667" y1="23016" x2="57583" y2="22381"/>
                        <a14:foregroundMark x1="57250" y1="13810" x2="57250" y2="13810"/>
                        <a14:foregroundMark x1="46833" y1="17302" x2="46833" y2="17302"/>
                        <a14:foregroundMark x1="39417" y1="7460" x2="39417" y2="7460"/>
                        <a14:foregroundMark x1="33333" y1="24762" x2="33333" y2="24762"/>
                        <a14:foregroundMark x1="33917" y1="38254" x2="33917" y2="38254"/>
                        <a14:foregroundMark x1="24833" y1="38095" x2="24833" y2="38095"/>
                        <a14:foregroundMark x1="39417" y1="38889" x2="39417" y2="38889"/>
                        <a14:foregroundMark x1="43167" y1="40635" x2="43167" y2="40635"/>
                        <a14:foregroundMark x1="47750" y1="37778" x2="47750" y2="37778"/>
                        <a14:foregroundMark x1="54667" y1="42381" x2="54667" y2="42381"/>
                        <a14:foregroundMark x1="59583" y1="37778" x2="59583" y2="37778"/>
                        <a14:foregroundMark x1="63500" y1="42381" x2="63500" y2="42381"/>
                        <a14:foregroundMark x1="44083" y1="54127" x2="44083" y2="54127"/>
                        <a14:foregroundMark x1="38333" y1="54762" x2="38333" y2="54762"/>
                        <a14:foregroundMark x1="25917" y1="51905" x2="25917" y2="51905"/>
                        <a14:foregroundMark x1="49083" y1="56190" x2="49083" y2="56190"/>
                        <a14:foregroundMark x1="60167" y1="53968" x2="60167" y2="53968"/>
                        <a14:foregroundMark x1="70583" y1="55556" x2="70583" y2="55556"/>
                        <a14:foregroundMark x1="67750" y1="37143" x2="67750" y2="37143"/>
                        <a14:foregroundMark x1="44833" y1="36825" x2="44833" y2="36825"/>
                        <a14:foregroundMark x1="73917" y1="85714" x2="73917" y2="85714"/>
                        <a14:foregroundMark x1="86083" y1="59683" x2="86083" y2="59683"/>
                        <a14:foregroundMark x1="89833" y1="54127" x2="89833" y2="54127"/>
                        <a14:foregroundMark x1="80417" y1="66349" x2="80417" y2="66349"/>
                        <a14:foregroundMark x1="75333" y1="66032" x2="75333" y2="66032"/>
                        <a14:foregroundMark x1="79833" y1="70952" x2="79833" y2="70952"/>
                        <a14:foregroundMark x1="75750" y1="73810" x2="75750" y2="73810"/>
                        <a14:foregroundMark x1="79083" y1="75238" x2="79083" y2="75238"/>
                        <a14:foregroundMark x1="74667" y1="76349" x2="74833" y2="75556"/>
                        <a14:foregroundMark x1="37583" y1="75556" x2="37583" y2="75556"/>
                        <a14:foregroundMark x1="52083" y1="74603" x2="52083" y2="74603"/>
                        <a14:foregroundMark x1="45750" y1="69524" x2="45750" y2="69524"/>
                        <a14:foregroundMark x1="75583" y1="26984" x2="75583" y2="26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612" y="2667000"/>
            <a:ext cx="4564647" cy="239644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899797" y="5181600"/>
            <a:ext cx="524420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Presented by:-</a:t>
            </a:r>
            <a:endParaRPr lang="en-US" sz="28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81600" y="5593447"/>
            <a:ext cx="31448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spc="50" dirty="0" err="1">
                <a:ln w="11430"/>
                <a:gradFill>
                  <a:gsLst>
                    <a:gs pos="25000">
                      <a:srgbClr val="D2610C">
                        <a:satMod val="155000"/>
                      </a:srgbClr>
                    </a:gs>
                    <a:gs pos="100000">
                      <a:srgbClr val="D2610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Sonal</a:t>
            </a:r>
            <a:r>
              <a:rPr lang="en-US" sz="2400" b="1" spc="50" dirty="0">
                <a:ln w="11430"/>
                <a:gradFill>
                  <a:gsLst>
                    <a:gs pos="25000">
                      <a:srgbClr val="D2610C">
                        <a:satMod val="155000"/>
                      </a:srgbClr>
                    </a:gs>
                    <a:gs pos="100000">
                      <a:srgbClr val="D2610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2400" b="1" spc="50" dirty="0" err="1">
                <a:ln w="11430"/>
                <a:gradFill>
                  <a:gsLst>
                    <a:gs pos="25000">
                      <a:srgbClr val="D2610C">
                        <a:satMod val="155000"/>
                      </a:srgbClr>
                    </a:gs>
                    <a:gs pos="100000">
                      <a:srgbClr val="D2610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shukla</a:t>
            </a:r>
            <a:endParaRPr lang="en-US" sz="2400" b="1" spc="50" dirty="0">
              <a:ln w="11430"/>
              <a:gradFill>
                <a:gsLst>
                  <a:gs pos="25000">
                    <a:srgbClr val="D2610C">
                      <a:satMod val="155000"/>
                    </a:srgbClr>
                  </a:gs>
                  <a:gs pos="100000">
                    <a:srgbClr val="D2610C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0" algn="ctr"/>
            <a:r>
              <a:rPr lang="en-US" sz="2400" b="1" spc="50" dirty="0" err="1">
                <a:ln w="11430"/>
                <a:gradFill>
                  <a:gsLst>
                    <a:gs pos="25000">
                      <a:srgbClr val="D2610C">
                        <a:satMod val="155000"/>
                      </a:srgbClr>
                    </a:gs>
                    <a:gs pos="100000">
                      <a:srgbClr val="D2610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Ankita</a:t>
            </a:r>
            <a:r>
              <a:rPr lang="en-US" sz="2400" b="1" spc="50" dirty="0">
                <a:ln w="11430"/>
                <a:gradFill>
                  <a:gsLst>
                    <a:gs pos="25000">
                      <a:srgbClr val="D2610C">
                        <a:satMod val="155000"/>
                      </a:srgbClr>
                    </a:gs>
                    <a:gs pos="100000">
                      <a:srgbClr val="D2610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2400" b="1" spc="50" dirty="0" err="1">
                <a:ln w="11430"/>
                <a:gradFill>
                  <a:gsLst>
                    <a:gs pos="25000">
                      <a:srgbClr val="D2610C">
                        <a:satMod val="155000"/>
                      </a:srgbClr>
                    </a:gs>
                    <a:gs pos="100000">
                      <a:srgbClr val="D2610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singh</a:t>
            </a:r>
            <a:endParaRPr lang="en-US" sz="2400" b="1" spc="50" dirty="0">
              <a:ln w="11430"/>
              <a:gradFill>
                <a:gsLst>
                  <a:gs pos="25000">
                    <a:srgbClr val="D2610C">
                      <a:satMod val="155000"/>
                    </a:srgbClr>
                  </a:gs>
                  <a:gs pos="100000">
                    <a:srgbClr val="D2610C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1800" y="-1013996"/>
            <a:ext cx="3317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sz="5400" b="1" dirty="0">
              <a:ln w="50800"/>
              <a:solidFill>
                <a:prstClr val="black">
                  <a:shade val="50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1493" y="533400"/>
            <a:ext cx="7620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400" b="1" u="sng" dirty="0" smtClean="0">
                <a:ln w="50800"/>
                <a:solidFill>
                  <a:prstClr val="black">
                    <a:shade val="50000"/>
                  </a:prstClr>
                </a:solidFill>
                <a:latin typeface="Algerian" pitchFamily="82" charset="0"/>
              </a:rPr>
              <a:t>Future scope of IOT:-</a:t>
            </a:r>
            <a:endParaRPr lang="en-US" sz="4400" b="1" u="sng" dirty="0">
              <a:ln w="50800"/>
              <a:solidFill>
                <a:prstClr val="black">
                  <a:shade val="50000"/>
                </a:prstClr>
              </a:solidFill>
              <a:latin typeface="Algerian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" y="2133600"/>
            <a:ext cx="7772400" cy="40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602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652" y="498764"/>
            <a:ext cx="628890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u="sng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Challenges of IOT:-</a:t>
            </a:r>
            <a:endParaRPr lang="en-US" sz="4800" b="1" u="sng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7"/>
          <a:stretch/>
        </p:blipFill>
        <p:spPr>
          <a:xfrm>
            <a:off x="262741" y="1981200"/>
            <a:ext cx="8368723" cy="44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42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5405" y="457200"/>
            <a:ext cx="77877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600" b="1" u="sng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Algerian" pitchFamily="82" charset="0"/>
              </a:rPr>
              <a:t>Advantage and Disadvantage:-</a:t>
            </a:r>
            <a:endParaRPr lang="en-US" sz="36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Algerian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828047"/>
            <a:ext cx="5412600" cy="3009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9" y="1226641"/>
            <a:ext cx="5412600" cy="300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735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1981200"/>
            <a:ext cx="40386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Algerian" pitchFamily="82" charset="0"/>
              </a:rPr>
              <a:t>THANK YOU</a:t>
            </a:r>
          </a:p>
          <a:p>
            <a:pPr algn="ctr"/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8491" y1="19905" x2="78491" y2="19905"/>
                        <a14:foregroundMark x1="25660" y1="80095" x2="25660" y2="80095"/>
                        <a14:foregroundMark x1="25660" y1="80095" x2="25660" y2="80095"/>
                        <a14:foregroundMark x1="21887" y1="72038" x2="21887" y2="72038"/>
                        <a14:foregroundMark x1="77358" y1="76777" x2="77358" y2="76777"/>
                        <a14:foregroundMark x1="62264" y1="61137" x2="62264" y2="61137"/>
                        <a14:foregroundMark x1="62264" y1="61137" x2="62264" y2="61137"/>
                        <a14:foregroundMark x1="47170" y1="42180" x2="47170" y2="42180"/>
                        <a14:foregroundMark x1="14340" y1="72038" x2="14340" y2="72038"/>
                        <a14:foregroundMark x1="43396" y1="90995" x2="43396" y2="90995"/>
                        <a14:foregroundMark x1="66038" y1="94313" x2="66038" y2="94313"/>
                        <a14:foregroundMark x1="83396" y1="38863" x2="83396" y2="38863"/>
                        <a14:foregroundMark x1="73585" y1="48341" x2="73585" y2="48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58363"/>
            <a:ext cx="1104037" cy="8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427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y2mate.com - Lenovo Smarter IoT Making technology solutions practical_480p (1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38.1864" end="27941.27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538" y="533400"/>
            <a:ext cx="916653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33948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r="16628"/>
          <a:stretch>
            <a:fillRect/>
          </a:stretch>
        </p:blipFill>
        <p:spPr>
          <a:xfrm>
            <a:off x="6248400" y="1905000"/>
            <a:ext cx="2514600" cy="3352800"/>
          </a:xfrm>
        </p:spPr>
      </p:pic>
      <p:sp>
        <p:nvSpPr>
          <p:cNvPr id="7" name="Rectangle 6"/>
          <p:cNvSpPr/>
          <p:nvPr/>
        </p:nvSpPr>
        <p:spPr>
          <a:xfrm>
            <a:off x="609600" y="605235"/>
            <a:ext cx="7086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>
                <a:ln w="50800"/>
                <a:solidFill>
                  <a:prstClr val="black">
                    <a:shade val="50000"/>
                  </a:prstClr>
                </a:solidFill>
                <a:latin typeface="Algerian" pitchFamily="82" charset="0"/>
              </a:rPr>
              <a:t>IOT OVERVIEW:-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2057400"/>
            <a:ext cx="58466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" pitchFamily="34" charset="0"/>
              </a:rPr>
              <a:t>I</a:t>
            </a: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ntroduction </a:t>
            </a:r>
            <a:r>
              <a:rPr lang="en-US" sz="2400" dirty="0">
                <a:solidFill>
                  <a:schemeClr val="bg1"/>
                </a:solidFill>
                <a:latin typeface="Bahnschrift SemiBold" pitchFamily="34" charset="0"/>
              </a:rPr>
              <a:t>Internet of </a:t>
            </a: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thing?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History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Flowchart of IoT</a:t>
            </a:r>
            <a:endParaRPr lang="en-US" sz="2400" dirty="0">
              <a:solidFill>
                <a:schemeClr val="bg1"/>
              </a:solidFill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" pitchFamily="34" charset="0"/>
              </a:rPr>
              <a:t>How IoT works?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Bold" pitchFamily="34" charset="0"/>
              </a:rPr>
              <a:t>A</a:t>
            </a: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pplications </a:t>
            </a:r>
            <a:r>
              <a:rPr lang="en-US" sz="2400" dirty="0">
                <a:solidFill>
                  <a:schemeClr val="bg1"/>
                </a:solidFill>
                <a:latin typeface="Bahnschrift SemiBold" pitchFamily="34" charset="0"/>
              </a:rPr>
              <a:t>of </a:t>
            </a: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IoT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Sensors even in holy cow</a:t>
            </a:r>
            <a:endParaRPr lang="en-US" sz="2400" dirty="0">
              <a:solidFill>
                <a:schemeClr val="bg1"/>
              </a:solidFill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Future Scope of </a:t>
            </a:r>
            <a:r>
              <a:rPr lang="en-US" sz="2400" dirty="0">
                <a:solidFill>
                  <a:schemeClr val="bg1"/>
                </a:solidFill>
                <a:latin typeface="Bahnschrift SemiBold" pitchFamily="34" charset="0"/>
              </a:rPr>
              <a:t>IoT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Challenges </a:t>
            </a:r>
            <a:r>
              <a:rPr lang="en-US" sz="2400" dirty="0">
                <a:solidFill>
                  <a:schemeClr val="bg1"/>
                </a:solidFill>
                <a:latin typeface="Bahnschrift SemiBold" pitchFamily="34" charset="0"/>
              </a:rPr>
              <a:t>of IoT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ahnschrift SemiBold" pitchFamily="34" charset="0"/>
              </a:rPr>
              <a:t>Advantage and disadvantage of IoT</a:t>
            </a:r>
            <a:endParaRPr lang="en-US" sz="2400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9190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122732"/>
            <a:ext cx="693420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 The   Internet  of   things   (IoT)  is   the   network  of physical  objects  or   “things”   embedded   with electronics ,   software , sensors  , and   network connectivity,  which   enables   these  objects   to  collect   and  exchange   data.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304800"/>
            <a:ext cx="57912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lgerian" pitchFamily="82" charset="0"/>
              </a:rPr>
              <a:t>Introduction of IOT?</a:t>
            </a:r>
            <a:endParaRPr lang="en-US" sz="4000" b="1" u="sng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  <a:latin typeface="Algerian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106170"/>
            <a:ext cx="4867774" cy="27432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691" y="457200"/>
            <a:ext cx="3089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u="sng" dirty="0">
                <a:ln w="50800"/>
                <a:solidFill>
                  <a:prstClr val="black">
                    <a:shade val="50000"/>
                  </a:prstClr>
                </a:solidFill>
                <a:latin typeface="Algerian" pitchFamily="82" charset="0"/>
              </a:rPr>
              <a:t>History:-</a:t>
            </a:r>
          </a:p>
        </p:txBody>
      </p:sp>
      <p:sp>
        <p:nvSpPr>
          <p:cNvPr id="5" name="Rectangle 4"/>
          <p:cNvSpPr/>
          <p:nvPr/>
        </p:nvSpPr>
        <p:spPr>
          <a:xfrm>
            <a:off x="-457200" y="1295400"/>
            <a:ext cx="441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spc="50" dirty="0">
                <a:ln w="11430"/>
                <a:gradFill>
                  <a:gsLst>
                    <a:gs pos="25000">
                      <a:srgbClr val="D2610C">
                        <a:satMod val="155000"/>
                      </a:srgbClr>
                    </a:gs>
                    <a:gs pos="100000">
                      <a:srgbClr val="D2610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hnschrift Condensed" pitchFamily="34" charset="0"/>
              </a:rPr>
              <a:t>Kevin Ashton-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1417629"/>
            <a:ext cx="30588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8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Bahnschrift Condensed" pitchFamily="34" charset="0"/>
              </a:rPr>
              <a:t>“Father of IoT”</a:t>
            </a:r>
            <a:endParaRPr lang="en-US" sz="48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Bahnschrift Condensed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" b="100000" l="0" r="100000">
                        <a14:foregroundMark x1="18229" y1="94792" x2="18229" y2="9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89" y="2362200"/>
            <a:ext cx="2622811" cy="4495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1450" y="2960838"/>
            <a:ext cx="6965368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 w="50800"/>
                <a:solidFill>
                  <a:schemeClr val="accent5">
                    <a:lumMod val="50000"/>
                  </a:schemeClr>
                </a:solidFill>
                <a:effectLst/>
                <a:latin typeface="Algerian" pitchFamily="82" charset="0"/>
              </a:rPr>
              <a:t>1999</a:t>
            </a:r>
            <a:r>
              <a:rPr lang="en-US" sz="32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Bahnschrift Light Condensed" pitchFamily="34" charset="0"/>
              </a:rPr>
              <a:t> Kevin Ashton coins the term</a:t>
            </a:r>
          </a:p>
          <a:p>
            <a:pPr algn="ctr"/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hnschrift Light Condensed" pitchFamily="34" charset="0"/>
              </a:rPr>
              <a:t>“Internet of </a:t>
            </a:r>
            <a:r>
              <a:rPr lang="en-US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Bahnschrift Light Condensed" pitchFamily="34" charset="0"/>
              </a:rPr>
              <a:t>things”and</a:t>
            </a:r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hnschrift Light Condensed" pitchFamily="34" charset="0"/>
              </a:rPr>
              <a:t> establishes MIT’s Auto</a:t>
            </a:r>
          </a:p>
          <a:p>
            <a:pPr algn="ctr"/>
            <a:r>
              <a:rPr lang="en-US" sz="32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Bahnschrift Light Condensed" pitchFamily="34" charset="0"/>
              </a:rPr>
              <a:t>-ID </a:t>
            </a:r>
            <a:r>
              <a:rPr lang="en-US" sz="3200" b="1" cap="none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Bahnschrift Light Condensed" pitchFamily="34" charset="0"/>
              </a:rPr>
              <a:t>center,a</a:t>
            </a:r>
            <a:r>
              <a:rPr lang="en-US" sz="32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Bahnschrift Light Condensed" pitchFamily="34" charset="0"/>
              </a:rPr>
              <a:t> global research network of academic</a:t>
            </a:r>
          </a:p>
          <a:p>
            <a:pPr algn="ctr"/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Bahnschrift Light Condensed" pitchFamily="34" charset="0"/>
              </a:rPr>
              <a:t>Laboratories focused on RFID and the IoT.</a:t>
            </a:r>
            <a:endParaRPr lang="en-US" sz="32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Bahnschrift Ligh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256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4800"/>
            <a:ext cx="50385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000" b="1" u="sng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Algerian" pitchFamily="82" charset="0"/>
              </a:rPr>
              <a:t>Flowchart of IoT:-</a:t>
            </a:r>
            <a:endParaRPr lang="en-US" sz="40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Algerian" pitchFamily="8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69408757"/>
              </p:ext>
            </p:extLst>
          </p:nvPr>
        </p:nvGraphicFramePr>
        <p:xfrm>
          <a:off x="1524000" y="1397000"/>
          <a:ext cx="6629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567996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87403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IOT WORKS?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99418" cy="68580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304800"/>
            <a:ext cx="7543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400" b="1" u="sng" dirty="0">
                <a:ln w="50800"/>
                <a:solidFill>
                  <a:prstClr val="black">
                    <a:shade val="50000"/>
                  </a:prstClr>
                </a:solidFill>
                <a:latin typeface="Algerian" pitchFamily="82" charset="0"/>
              </a:rPr>
              <a:t> Applications of IOT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0" b="2608"/>
          <a:stretch/>
        </p:blipFill>
        <p:spPr>
          <a:xfrm>
            <a:off x="495299" y="1371600"/>
            <a:ext cx="8072913" cy="51054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457200"/>
            <a:ext cx="68291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b="1" u="sng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Algerian" pitchFamily="82" charset="0"/>
              </a:rPr>
              <a:t>SENSORS IN EVEN IN THE HOLY COW</a:t>
            </a:r>
            <a:endParaRPr lang="en-US" sz="32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Algerian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1752600"/>
            <a:ext cx="5105400" cy="46482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50771169"/>
              </p:ext>
            </p:extLst>
          </p:nvPr>
        </p:nvGraphicFramePr>
        <p:xfrm>
          <a:off x="76201" y="1295400"/>
          <a:ext cx="4328956" cy="501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84889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390</TotalTime>
  <Words>238</Words>
  <Application>Microsoft Office PowerPoint</Application>
  <PresentationFormat>On-screen Show (4:3)</PresentationFormat>
  <Paragraphs>54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Perspective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IOT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TECHNOLOGY(IoT)</dc:title>
  <dc:creator>Admin</dc:creator>
  <cp:lastModifiedBy>Admin</cp:lastModifiedBy>
  <cp:revision>58</cp:revision>
  <dcterms:created xsi:type="dcterms:W3CDTF">2022-09-09T16:34:08Z</dcterms:created>
  <dcterms:modified xsi:type="dcterms:W3CDTF">2022-09-14T03:46:27Z</dcterms:modified>
</cp:coreProperties>
</file>